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80" r:id="rId7"/>
    <p:sldId id="262" r:id="rId8"/>
    <p:sldId id="263" r:id="rId9"/>
    <p:sldId id="281"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82" r:id="rId24"/>
    <p:sldId id="278"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85" autoAdjust="0"/>
    <p:restoredTop sz="94712" autoAdjust="0"/>
  </p:normalViewPr>
  <p:slideViewPr>
    <p:cSldViewPr snapToGrid="0">
      <p:cViewPr varScale="1">
        <p:scale>
          <a:sx n="62" d="100"/>
          <a:sy n="62" d="100"/>
        </p:scale>
        <p:origin x="-84" y="-258"/>
      </p:cViewPr>
      <p:guideLst>
        <p:guide orient="horz" pos="2160"/>
        <p:guide pos="3840"/>
      </p:guideLst>
    </p:cSldViewPr>
  </p:slideViewPr>
  <p:notesTextViewPr>
    <p:cViewPr>
      <p:scale>
        <a:sx n="1" d="1"/>
        <a:sy n="1" d="1"/>
      </p:scale>
      <p:origin x="0" y="0"/>
    </p:cViewPr>
  </p:notesTextViewPr>
  <p:sorterViewPr>
    <p:cViewPr>
      <p:scale>
        <a:sx n="100" d="100"/>
        <a:sy n="100" d="100"/>
      </p:scale>
      <p:origin x="0" y="-462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7/12/2016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7/12/2016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7/12/2016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7/12/2016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7/12/2016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7/12/2016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7/12/2016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7/12/2016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7/12/2016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7/12/2016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315" y="868679"/>
            <a:ext cx="8825658" cy="1280161"/>
          </a:xfrm>
        </p:spPr>
        <p:txBody>
          <a:bodyPr/>
          <a:lstStyle/>
          <a:p>
            <a:pPr algn="ctr"/>
            <a:r>
              <a:rPr lang="en-IN" dirty="0" smtClean="0"/>
              <a:t>VITAMINS</a:t>
            </a:r>
            <a:endParaRPr lang="en-IN" dirty="0"/>
          </a:p>
        </p:txBody>
      </p:sp>
      <p:sp>
        <p:nvSpPr>
          <p:cNvPr id="4" name="Rectangle 3"/>
          <p:cNvSpPr/>
          <p:nvPr/>
        </p:nvSpPr>
        <p:spPr>
          <a:xfrm>
            <a:off x="1783080" y="2828836"/>
            <a:ext cx="9601200" cy="2554545"/>
          </a:xfrm>
          <a:prstGeom prst="rect">
            <a:avLst/>
          </a:prstGeom>
        </p:spPr>
        <p:txBody>
          <a:bodyPr wrap="square">
            <a:spAutoFit/>
          </a:bodyPr>
          <a:lstStyle/>
          <a:p>
            <a:pPr>
              <a:defRPr/>
            </a:pPr>
            <a:r>
              <a:rPr lang="en-GB" sz="4000" dirty="0" err="1" smtClean="0">
                <a:solidFill>
                  <a:schemeClr val="tx2"/>
                </a:solidFill>
                <a:effectLst>
                  <a:outerShdw blurRad="38100" dist="38100" dir="2700000" algn="tl">
                    <a:srgbClr val="000000"/>
                  </a:outerShdw>
                </a:effectLst>
                <a:latin typeface="Times New Roman" pitchFamily="18" charset="0"/>
                <a:cs typeface="Times New Roman" pitchFamily="18" charset="0"/>
              </a:rPr>
              <a:t>Mrs.shali</a:t>
            </a:r>
            <a:r>
              <a:rPr lang="en-GB" sz="4000" dirty="0" smtClean="0">
                <a:solidFill>
                  <a:schemeClr val="tx2"/>
                </a:solidFill>
                <a:effectLst>
                  <a:outerShdw blurRad="38100" dist="38100" dir="2700000" algn="tl">
                    <a:srgbClr val="000000"/>
                  </a:outerShdw>
                </a:effectLst>
                <a:latin typeface="Times New Roman" pitchFamily="18" charset="0"/>
                <a:cs typeface="Times New Roman" pitchFamily="18" charset="0"/>
              </a:rPr>
              <a:t> B.S. </a:t>
            </a:r>
            <a:r>
              <a:rPr lang="en-GB" sz="4000" dirty="0" err="1" smtClean="0">
                <a:solidFill>
                  <a:schemeClr val="tx2"/>
                </a:solidFill>
                <a:effectLst>
                  <a:outerShdw blurRad="38100" dist="38100" dir="2700000" algn="tl">
                    <a:srgbClr val="000000"/>
                  </a:outerShdw>
                </a:effectLst>
                <a:latin typeface="Times New Roman" pitchFamily="18" charset="0"/>
                <a:cs typeface="Times New Roman" pitchFamily="18" charset="0"/>
              </a:rPr>
              <a:t>Msc</a:t>
            </a:r>
            <a:r>
              <a:rPr lang="en-GB" sz="4000" dirty="0" smtClean="0">
                <a:solidFill>
                  <a:schemeClr val="tx2"/>
                </a:solidFill>
                <a:effectLst>
                  <a:outerShdw blurRad="38100" dist="38100" dir="2700000" algn="tl">
                    <a:srgbClr val="000000"/>
                  </a:outerShdw>
                </a:effectLst>
                <a:latin typeface="Times New Roman" pitchFamily="18" charset="0"/>
                <a:cs typeface="Times New Roman" pitchFamily="18" charset="0"/>
              </a:rPr>
              <a:t> Nursing </a:t>
            </a:r>
          </a:p>
          <a:p>
            <a:pPr>
              <a:defRPr/>
            </a:pPr>
            <a:r>
              <a:rPr lang="en-GB" sz="4000" dirty="0" smtClean="0">
                <a:solidFill>
                  <a:schemeClr val="tx2"/>
                </a:solidFill>
                <a:effectLst>
                  <a:outerShdw blurRad="38100" dist="38100" dir="2700000" algn="tl">
                    <a:srgbClr val="000000"/>
                  </a:outerShdw>
                </a:effectLst>
                <a:latin typeface="Times New Roman" pitchFamily="18" charset="0"/>
                <a:cs typeface="Times New Roman" pitchFamily="18" charset="0"/>
              </a:rPr>
              <a:t>Assistant professor</a:t>
            </a:r>
          </a:p>
          <a:p>
            <a:pPr>
              <a:defRPr/>
            </a:pPr>
            <a:r>
              <a:rPr lang="en-GB" sz="4000" dirty="0" smtClean="0">
                <a:solidFill>
                  <a:schemeClr val="tx2"/>
                </a:solidFill>
                <a:effectLst>
                  <a:outerShdw blurRad="38100" dist="38100" dir="2700000" algn="tl">
                    <a:srgbClr val="000000"/>
                  </a:outerShdw>
                </a:effectLst>
                <a:latin typeface="Times New Roman" pitchFamily="18" charset="0"/>
                <a:cs typeface="Times New Roman" pitchFamily="18" charset="0"/>
              </a:rPr>
              <a:t>Child Health Nursing</a:t>
            </a:r>
          </a:p>
          <a:p>
            <a:pPr>
              <a:defRPr/>
            </a:pPr>
            <a:r>
              <a:rPr lang="en-GB" sz="4000" dirty="0" err="1" smtClean="0">
                <a:solidFill>
                  <a:schemeClr val="tx2"/>
                </a:solidFill>
                <a:effectLst>
                  <a:outerShdw blurRad="38100" dist="38100" dir="2700000" algn="tl">
                    <a:srgbClr val="000000"/>
                  </a:outerShdw>
                </a:effectLst>
                <a:latin typeface="Times New Roman" pitchFamily="18" charset="0"/>
                <a:cs typeface="Times New Roman" pitchFamily="18" charset="0"/>
              </a:rPr>
              <a:t>Annammal</a:t>
            </a:r>
            <a:r>
              <a:rPr lang="en-GB" sz="4000" dirty="0" smtClean="0">
                <a:solidFill>
                  <a:schemeClr val="tx2"/>
                </a:solidFill>
                <a:effectLst>
                  <a:outerShdw blurRad="38100" dist="38100" dir="2700000" algn="tl">
                    <a:srgbClr val="000000"/>
                  </a:outerShdw>
                </a:effectLst>
                <a:latin typeface="Times New Roman" pitchFamily="18" charset="0"/>
                <a:cs typeface="Times New Roman" pitchFamily="18" charset="0"/>
              </a:rPr>
              <a:t> college of Nursing ,Kuzhithurai</a:t>
            </a:r>
          </a:p>
        </p:txBody>
      </p:sp>
    </p:spTree>
    <p:extLst>
      <p:ext uri="{BB962C8B-B14F-4D97-AF65-F5344CB8AC3E}">
        <p14:creationId xmlns:p14="http://schemas.microsoft.com/office/powerpoint/2010/main" xmlns="" val="3803347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2.Conjunctival </a:t>
            </a:r>
            <a:r>
              <a:rPr lang="en-IN" dirty="0" err="1" smtClean="0"/>
              <a:t>xerosis</a:t>
            </a:r>
            <a:endParaRPr lang="en-IN" dirty="0"/>
          </a:p>
        </p:txBody>
      </p:sp>
      <p:sp>
        <p:nvSpPr>
          <p:cNvPr id="3" name="Content Placeholder 2"/>
          <p:cNvSpPr>
            <a:spLocks noGrp="1"/>
          </p:cNvSpPr>
          <p:nvPr>
            <p:ph idx="1"/>
          </p:nvPr>
        </p:nvSpPr>
        <p:spPr/>
        <p:txBody>
          <a:bodyPr/>
          <a:lstStyle/>
          <a:p>
            <a:pPr marL="0" indent="0">
              <a:buNone/>
            </a:pPr>
            <a:r>
              <a:rPr lang="en-IN" dirty="0" smtClean="0"/>
              <a:t>Extreme dryness of the eye surfaces caused by deficiency of tears or conjunctival secretions</a:t>
            </a:r>
          </a:p>
          <a:p>
            <a:r>
              <a:rPr lang="en-IN" dirty="0" smtClean="0"/>
              <a:t>It is mainly caused due to loss of goblet cells of the conjunctival </a:t>
            </a:r>
            <a:r>
              <a:rPr lang="en-IN" dirty="0" err="1" smtClean="0"/>
              <a:t>epithellium</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86610" y="3135085"/>
            <a:ext cx="3852565" cy="2885705"/>
          </a:xfrm>
          <a:prstGeom prst="rect">
            <a:avLst/>
          </a:prstGeom>
        </p:spPr>
      </p:pic>
    </p:spTree>
    <p:extLst>
      <p:ext uri="{BB962C8B-B14F-4D97-AF65-F5344CB8AC3E}">
        <p14:creationId xmlns:p14="http://schemas.microsoft.com/office/powerpoint/2010/main" xmlns="" val="760635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3.Bitot’s spot</a:t>
            </a:r>
            <a:endParaRPr lang="en-IN" dirty="0"/>
          </a:p>
        </p:txBody>
      </p:sp>
      <p:sp>
        <p:nvSpPr>
          <p:cNvPr id="3" name="Content Placeholder 2"/>
          <p:cNvSpPr>
            <a:spLocks noGrp="1"/>
          </p:cNvSpPr>
          <p:nvPr>
            <p:ph idx="1"/>
          </p:nvPr>
        </p:nvSpPr>
        <p:spPr/>
        <p:txBody>
          <a:bodyPr/>
          <a:lstStyle/>
          <a:p>
            <a:r>
              <a:rPr lang="en-IN" dirty="0" smtClean="0"/>
              <a:t>It is characterized by presence of a thickened superficial layer of flattened cells having a frayed keratinised surface with prominent gram positive bacteria or in some cases even fungi</a:t>
            </a:r>
          </a:p>
          <a:p>
            <a:endParaRPr lang="en-IN" dirty="0"/>
          </a:p>
        </p:txBody>
      </p:sp>
    </p:spTree>
    <p:extLst>
      <p:ext uri="{BB962C8B-B14F-4D97-AF65-F5344CB8AC3E}">
        <p14:creationId xmlns:p14="http://schemas.microsoft.com/office/powerpoint/2010/main" xmlns="" val="750822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4.Corneal </a:t>
            </a:r>
            <a:r>
              <a:rPr lang="en-IN" dirty="0" err="1" smtClean="0"/>
              <a:t>xerosis</a:t>
            </a:r>
            <a:r>
              <a:rPr lang="en-IN" dirty="0" smtClean="0"/>
              <a:t/>
            </a:r>
            <a:br>
              <a:rPr lang="en-IN" dirty="0" smtClean="0"/>
            </a:br>
            <a:endParaRPr lang="en-IN" dirty="0"/>
          </a:p>
        </p:txBody>
      </p:sp>
      <p:sp>
        <p:nvSpPr>
          <p:cNvPr id="3" name="Content Placeholder 2"/>
          <p:cNvSpPr>
            <a:spLocks noGrp="1"/>
          </p:cNvSpPr>
          <p:nvPr>
            <p:ph idx="1"/>
          </p:nvPr>
        </p:nvSpPr>
        <p:spPr/>
        <p:txBody>
          <a:bodyPr/>
          <a:lstStyle/>
          <a:p>
            <a:r>
              <a:rPr lang="en-IN" dirty="0" smtClean="0"/>
              <a:t>This is a </a:t>
            </a:r>
            <a:r>
              <a:rPr lang="en-IN" dirty="0" err="1" smtClean="0"/>
              <a:t>mpre</a:t>
            </a:r>
            <a:r>
              <a:rPr lang="en-IN" dirty="0" smtClean="0"/>
              <a:t> advanced stage of lesions which represent severe vitamin A Deficiency</a:t>
            </a:r>
          </a:p>
          <a:p>
            <a:r>
              <a:rPr lang="en-IN" dirty="0" smtClean="0"/>
              <a:t>It is highly reversible and can treated using external vitamin A supplements.</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5806" y="541063"/>
            <a:ext cx="8176532" cy="6138807"/>
          </a:xfrm>
          <a:prstGeom prst="rect">
            <a:avLst/>
          </a:prstGeom>
        </p:spPr>
      </p:pic>
    </p:spTree>
    <p:extLst>
      <p:ext uri="{BB962C8B-B14F-4D97-AF65-F5344CB8AC3E}">
        <p14:creationId xmlns:p14="http://schemas.microsoft.com/office/powerpoint/2010/main" xmlns="" val="2205357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5.keratomalacia</a:t>
            </a:r>
            <a:endParaRPr lang="en-IN" dirty="0"/>
          </a:p>
        </p:txBody>
      </p:sp>
      <p:sp>
        <p:nvSpPr>
          <p:cNvPr id="3" name="Content Placeholder 2"/>
          <p:cNvSpPr>
            <a:spLocks noGrp="1"/>
          </p:cNvSpPr>
          <p:nvPr>
            <p:ph idx="1"/>
          </p:nvPr>
        </p:nvSpPr>
        <p:spPr/>
        <p:txBody>
          <a:bodyPr/>
          <a:lstStyle/>
          <a:p>
            <a:r>
              <a:rPr lang="en-IN" dirty="0" smtClean="0"/>
              <a:t>This is last stage of </a:t>
            </a:r>
            <a:r>
              <a:rPr lang="en-IN" dirty="0" err="1" smtClean="0"/>
              <a:t>xerothalmia</a:t>
            </a:r>
            <a:r>
              <a:rPr lang="en-IN" dirty="0" smtClean="0"/>
              <a:t> where there is complete destruction  of cornea</a:t>
            </a:r>
          </a:p>
          <a:p>
            <a:r>
              <a:rPr lang="en-IN" dirty="0" smtClean="0"/>
              <a:t>IT usually affects both eyes</a:t>
            </a:r>
          </a:p>
          <a:p>
            <a:r>
              <a:rPr lang="en-IN" dirty="0" smtClean="0"/>
              <a:t>Severity can vary from mild to severe</a:t>
            </a:r>
          </a:p>
          <a:p>
            <a:r>
              <a:rPr lang="en-IN" dirty="0" smtClean="0"/>
              <a:t>In extreme cases it can also cause blindness Affects younger age</a:t>
            </a:r>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90257" y="4180113"/>
            <a:ext cx="2770024" cy="2068285"/>
          </a:xfrm>
          <a:prstGeom prst="rect">
            <a:avLst/>
          </a:prstGeom>
        </p:spPr>
      </p:pic>
    </p:spTree>
    <p:extLst>
      <p:ext uri="{BB962C8B-B14F-4D97-AF65-F5344CB8AC3E}">
        <p14:creationId xmlns:p14="http://schemas.microsoft.com/office/powerpoint/2010/main" xmlns="" val="335761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6. Corneal scars</a:t>
            </a:r>
            <a:endParaRPr lang="en-IN" dirty="0"/>
          </a:p>
        </p:txBody>
      </p:sp>
      <p:sp>
        <p:nvSpPr>
          <p:cNvPr id="3" name="Content Placeholder 2"/>
          <p:cNvSpPr>
            <a:spLocks noGrp="1"/>
          </p:cNvSpPr>
          <p:nvPr>
            <p:ph idx="1"/>
          </p:nvPr>
        </p:nvSpPr>
        <p:spPr/>
        <p:txBody>
          <a:bodyPr/>
          <a:lstStyle/>
          <a:p>
            <a:r>
              <a:rPr lang="en-IN" dirty="0" smtClean="0"/>
              <a:t>It occur due to injury ,infection, or </a:t>
            </a:r>
            <a:r>
              <a:rPr lang="en-IN" dirty="0" err="1" smtClean="0"/>
              <a:t>xerophthalmia</a:t>
            </a:r>
            <a:endParaRPr lang="en-IN" dirty="0" smtClean="0"/>
          </a:p>
          <a:p>
            <a:r>
              <a:rPr lang="en-IN" dirty="0" smtClean="0"/>
              <a:t>It affects both sides of cornea</a:t>
            </a:r>
          </a:p>
          <a:p>
            <a:r>
              <a:rPr lang="en-IN" dirty="0" smtClean="0"/>
              <a:t>These can be two forms ACTIVE AND INACTIVE</a:t>
            </a:r>
          </a:p>
          <a:p>
            <a:r>
              <a:rPr lang="en-IN" dirty="0" smtClean="0"/>
              <a:t>COMMON IN YOUNGER CHILDREN</a:t>
            </a:r>
          </a:p>
          <a:p>
            <a:r>
              <a:rPr lang="en-IN" dirty="0"/>
              <a:t> </a:t>
            </a:r>
            <a:r>
              <a:rPr lang="en-IN" dirty="0" smtClean="0"/>
              <a:t> OTHER CONDITIONS</a:t>
            </a:r>
          </a:p>
          <a:p>
            <a:r>
              <a:rPr lang="en-IN" dirty="0" smtClean="0"/>
              <a:t>cancer.,</a:t>
            </a:r>
            <a:r>
              <a:rPr lang="en-IN" dirty="0" err="1" smtClean="0"/>
              <a:t>measles,and</a:t>
            </a:r>
            <a:r>
              <a:rPr lang="en-IN" dirty="0" smtClean="0"/>
              <a:t> age related macular degeneration </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24667" y="1629044"/>
            <a:ext cx="4636705" cy="3467449"/>
          </a:xfrm>
          <a:prstGeom prst="rect">
            <a:avLst/>
          </a:prstGeom>
        </p:spPr>
      </p:pic>
    </p:spTree>
    <p:extLst>
      <p:ext uri="{BB962C8B-B14F-4D97-AF65-F5344CB8AC3E}">
        <p14:creationId xmlns:p14="http://schemas.microsoft.com/office/powerpoint/2010/main" xmlns="" val="1843637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TREATMENT OF DISORDERS</a:t>
            </a:r>
            <a:endParaRPr lang="en-IN" dirty="0"/>
          </a:p>
        </p:txBody>
      </p:sp>
      <p:sp>
        <p:nvSpPr>
          <p:cNvPr id="3" name="Content Placeholder 2"/>
          <p:cNvSpPr>
            <a:spLocks noGrp="1"/>
          </p:cNvSpPr>
          <p:nvPr>
            <p:ph idx="1"/>
          </p:nvPr>
        </p:nvSpPr>
        <p:spPr/>
        <p:txBody>
          <a:bodyPr/>
          <a:lstStyle/>
          <a:p>
            <a:r>
              <a:rPr lang="en-IN" dirty="0" smtClean="0"/>
              <a:t>Treatment  involves diet pattern modification include foods rich in the deficient nutrient.</a:t>
            </a:r>
          </a:p>
          <a:p>
            <a:r>
              <a:rPr lang="en-IN" dirty="0" smtClean="0"/>
              <a:t>Coloured vegetables </a:t>
            </a:r>
          </a:p>
          <a:p>
            <a:r>
              <a:rPr lang="en-IN" dirty="0" smtClean="0"/>
              <a:t>Supplements</a:t>
            </a:r>
          </a:p>
          <a:p>
            <a:endParaRPr lang="en-IN" dirty="0"/>
          </a:p>
        </p:txBody>
      </p:sp>
    </p:spTree>
    <p:extLst>
      <p:ext uri="{BB962C8B-B14F-4D97-AF65-F5344CB8AC3E}">
        <p14:creationId xmlns:p14="http://schemas.microsoft.com/office/powerpoint/2010/main" xmlns="" val="402168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VITAMIN A TOXICITY</a:t>
            </a:r>
            <a:endParaRPr lang="en-IN" dirty="0"/>
          </a:p>
        </p:txBody>
      </p:sp>
      <p:sp>
        <p:nvSpPr>
          <p:cNvPr id="3" name="Content Placeholder 2"/>
          <p:cNvSpPr>
            <a:spLocks noGrp="1"/>
          </p:cNvSpPr>
          <p:nvPr>
            <p:ph idx="1"/>
          </p:nvPr>
        </p:nvSpPr>
        <p:spPr/>
        <p:txBody>
          <a:bodyPr/>
          <a:lstStyle/>
          <a:p>
            <a:r>
              <a:rPr lang="en-IN" dirty="0" err="1" smtClean="0"/>
              <a:t>Hypervitaminosis</a:t>
            </a:r>
            <a:r>
              <a:rPr lang="en-IN" dirty="0" smtClean="0"/>
              <a:t> can be majorly caused either due to excessive dietary intake</a:t>
            </a:r>
          </a:p>
          <a:p>
            <a:r>
              <a:rPr lang="en-IN" dirty="0" err="1" smtClean="0"/>
              <a:t>Accumulat</a:t>
            </a:r>
            <a:r>
              <a:rPr lang="en-IN" dirty="0" smtClean="0"/>
              <a:t> e in the liver and </a:t>
            </a:r>
            <a:r>
              <a:rPr lang="en-IN" dirty="0" err="1" smtClean="0"/>
              <a:t>excreated</a:t>
            </a:r>
            <a:r>
              <a:rPr lang="en-IN" dirty="0" smtClean="0"/>
              <a:t> in the body.</a:t>
            </a:r>
          </a:p>
          <a:p>
            <a:r>
              <a:rPr lang="en-IN" dirty="0" smtClean="0"/>
              <a:t>Symptoms like </a:t>
            </a:r>
            <a:r>
              <a:rPr lang="en-IN" dirty="0" err="1" smtClean="0"/>
              <a:t>nausea,headache,dizziness,skin</a:t>
            </a:r>
            <a:r>
              <a:rPr lang="en-IN" dirty="0" smtClean="0"/>
              <a:t> </a:t>
            </a:r>
            <a:r>
              <a:rPr lang="en-IN" dirty="0" err="1" smtClean="0"/>
              <a:t>irritation.jointpain,coma,and</a:t>
            </a:r>
            <a:r>
              <a:rPr lang="en-IN" dirty="0" smtClean="0"/>
              <a:t> death</a:t>
            </a:r>
            <a:endParaRPr lang="en-IN" dirty="0"/>
          </a:p>
        </p:txBody>
      </p:sp>
    </p:spTree>
    <p:extLst>
      <p:ext uri="{BB962C8B-B14F-4D97-AF65-F5344CB8AC3E}">
        <p14:creationId xmlns:p14="http://schemas.microsoft.com/office/powerpoint/2010/main" xmlns="" val="3888498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RDA </a:t>
            </a:r>
            <a:r>
              <a:rPr lang="en-IN" smtClean="0"/>
              <a:t>of Vitamin A</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19784301"/>
              </p:ext>
            </p:extLst>
          </p:nvPr>
        </p:nvGraphicFramePr>
        <p:xfrm>
          <a:off x="1103313" y="2052638"/>
          <a:ext cx="8947150" cy="3337560"/>
        </p:xfrm>
        <a:graphic>
          <a:graphicData uri="http://schemas.openxmlformats.org/drawingml/2006/table">
            <a:tbl>
              <a:tblPr firstRow="1" bandRow="1">
                <a:tableStyleId>{5C22544A-7EE6-4342-B048-85BDC9FD1C3A}</a:tableStyleId>
              </a:tblPr>
              <a:tblGrid>
                <a:gridCol w="1789430"/>
                <a:gridCol w="1789430"/>
                <a:gridCol w="1789430"/>
                <a:gridCol w="1789430"/>
                <a:gridCol w="1789430"/>
              </a:tblGrid>
              <a:tr h="370840">
                <a:tc>
                  <a:txBody>
                    <a:bodyPr/>
                    <a:lstStyle/>
                    <a:p>
                      <a:r>
                        <a:rPr lang="en-IN" dirty="0" smtClean="0"/>
                        <a:t>AGE</a:t>
                      </a:r>
                      <a:endParaRPr lang="en-IN" dirty="0"/>
                    </a:p>
                  </a:txBody>
                  <a:tcPr/>
                </a:tc>
                <a:tc>
                  <a:txBody>
                    <a:bodyPr/>
                    <a:lstStyle/>
                    <a:p>
                      <a:r>
                        <a:rPr lang="en-IN" dirty="0" smtClean="0"/>
                        <a:t>MALE</a:t>
                      </a:r>
                      <a:endParaRPr lang="en-IN" dirty="0"/>
                    </a:p>
                  </a:txBody>
                  <a:tcPr/>
                </a:tc>
                <a:tc>
                  <a:txBody>
                    <a:bodyPr/>
                    <a:lstStyle/>
                    <a:p>
                      <a:r>
                        <a:rPr lang="en-IN" dirty="0" smtClean="0"/>
                        <a:t>FEMALE</a:t>
                      </a:r>
                      <a:endParaRPr lang="en-IN" dirty="0"/>
                    </a:p>
                  </a:txBody>
                  <a:tcPr/>
                </a:tc>
                <a:tc>
                  <a:txBody>
                    <a:bodyPr/>
                    <a:lstStyle/>
                    <a:p>
                      <a:r>
                        <a:rPr lang="en-IN" dirty="0" smtClean="0"/>
                        <a:t>PREGNANCY</a:t>
                      </a:r>
                      <a:endParaRPr lang="en-IN" dirty="0"/>
                    </a:p>
                  </a:txBody>
                  <a:tcPr/>
                </a:tc>
                <a:tc>
                  <a:txBody>
                    <a:bodyPr/>
                    <a:lstStyle/>
                    <a:p>
                      <a:r>
                        <a:rPr lang="en-IN" dirty="0" smtClean="0"/>
                        <a:t>LACTATION</a:t>
                      </a:r>
                      <a:endParaRPr lang="en-IN" dirty="0"/>
                    </a:p>
                  </a:txBody>
                  <a:tcPr/>
                </a:tc>
              </a:tr>
              <a:tr h="370840">
                <a:tc>
                  <a:txBody>
                    <a:bodyPr/>
                    <a:lstStyle/>
                    <a:p>
                      <a:r>
                        <a:rPr lang="en-IN" dirty="0" smtClean="0"/>
                        <a:t>0-6 MONTHS</a:t>
                      </a:r>
                      <a:endParaRPr lang="en-IN" dirty="0"/>
                    </a:p>
                  </a:txBody>
                  <a:tcPr/>
                </a:tc>
                <a:tc>
                  <a:txBody>
                    <a:bodyPr/>
                    <a:lstStyle/>
                    <a:p>
                      <a:r>
                        <a:rPr lang="en-IN" dirty="0" smtClean="0"/>
                        <a:t>400 mcg</a:t>
                      </a:r>
                      <a:endParaRPr lang="en-IN" dirty="0"/>
                    </a:p>
                  </a:txBody>
                  <a:tcPr/>
                </a:tc>
                <a:tc>
                  <a:txBody>
                    <a:bodyPr/>
                    <a:lstStyle/>
                    <a:p>
                      <a:r>
                        <a:rPr lang="en-IN" dirty="0" smtClean="0"/>
                        <a:t>400 mcg</a:t>
                      </a:r>
                      <a:endParaRPr lang="en-IN" dirty="0"/>
                    </a:p>
                  </a:txBody>
                  <a:tcPr/>
                </a:tc>
                <a:tc>
                  <a:txBody>
                    <a:bodyPr/>
                    <a:lstStyle/>
                    <a:p>
                      <a:endParaRPr lang="en-IN"/>
                    </a:p>
                  </a:txBody>
                  <a:tcPr/>
                </a:tc>
                <a:tc>
                  <a:txBody>
                    <a:bodyPr/>
                    <a:lstStyle/>
                    <a:p>
                      <a:endParaRPr lang="en-IN"/>
                    </a:p>
                  </a:txBody>
                  <a:tcPr/>
                </a:tc>
              </a:tr>
              <a:tr h="370840">
                <a:tc>
                  <a:txBody>
                    <a:bodyPr/>
                    <a:lstStyle/>
                    <a:p>
                      <a:r>
                        <a:rPr lang="en-IN" dirty="0" smtClean="0"/>
                        <a:t>7-12</a:t>
                      </a:r>
                      <a:r>
                        <a:rPr lang="en-IN" baseline="0" dirty="0" smtClean="0"/>
                        <a:t> months</a:t>
                      </a:r>
                      <a:endParaRPr lang="en-IN" dirty="0"/>
                    </a:p>
                  </a:txBody>
                  <a:tcPr/>
                </a:tc>
                <a:tc>
                  <a:txBody>
                    <a:bodyPr/>
                    <a:lstStyle/>
                    <a:p>
                      <a:r>
                        <a:rPr lang="en-IN" dirty="0" smtClean="0"/>
                        <a:t>500 mcg</a:t>
                      </a:r>
                      <a:endParaRPr lang="en-IN" dirty="0"/>
                    </a:p>
                  </a:txBody>
                  <a:tcPr/>
                </a:tc>
                <a:tc>
                  <a:txBody>
                    <a:bodyPr/>
                    <a:lstStyle/>
                    <a:p>
                      <a:r>
                        <a:rPr lang="en-IN" dirty="0" smtClean="0"/>
                        <a:t>500 mcg</a:t>
                      </a:r>
                      <a:endParaRPr lang="en-IN" dirty="0"/>
                    </a:p>
                  </a:txBody>
                  <a:tcPr/>
                </a:tc>
                <a:tc>
                  <a:txBody>
                    <a:bodyPr/>
                    <a:lstStyle/>
                    <a:p>
                      <a:endParaRPr lang="en-IN"/>
                    </a:p>
                  </a:txBody>
                  <a:tcPr/>
                </a:tc>
                <a:tc>
                  <a:txBody>
                    <a:bodyPr/>
                    <a:lstStyle/>
                    <a:p>
                      <a:endParaRPr lang="en-IN"/>
                    </a:p>
                  </a:txBody>
                  <a:tcPr/>
                </a:tc>
              </a:tr>
              <a:tr h="370840">
                <a:tc>
                  <a:txBody>
                    <a:bodyPr/>
                    <a:lstStyle/>
                    <a:p>
                      <a:r>
                        <a:rPr lang="en-IN" dirty="0" smtClean="0"/>
                        <a:t>1-3 years</a:t>
                      </a:r>
                      <a:endParaRPr lang="en-IN" dirty="0"/>
                    </a:p>
                  </a:txBody>
                  <a:tcPr/>
                </a:tc>
                <a:tc>
                  <a:txBody>
                    <a:bodyPr/>
                    <a:lstStyle/>
                    <a:p>
                      <a:r>
                        <a:rPr lang="en-IN" dirty="0" smtClean="0"/>
                        <a:t>300 mcg</a:t>
                      </a:r>
                      <a:endParaRPr lang="en-IN" dirty="0"/>
                    </a:p>
                  </a:txBody>
                  <a:tcPr/>
                </a:tc>
                <a:tc>
                  <a:txBody>
                    <a:bodyPr/>
                    <a:lstStyle/>
                    <a:p>
                      <a:r>
                        <a:rPr lang="en-IN" dirty="0" smtClean="0"/>
                        <a:t>300 mcg</a:t>
                      </a:r>
                      <a:endParaRPr lang="en-IN" dirty="0"/>
                    </a:p>
                  </a:txBody>
                  <a:tcPr/>
                </a:tc>
                <a:tc>
                  <a:txBody>
                    <a:bodyPr/>
                    <a:lstStyle/>
                    <a:p>
                      <a:endParaRPr lang="en-IN"/>
                    </a:p>
                  </a:txBody>
                  <a:tcPr/>
                </a:tc>
                <a:tc>
                  <a:txBody>
                    <a:bodyPr/>
                    <a:lstStyle/>
                    <a:p>
                      <a:endParaRPr lang="en-IN"/>
                    </a:p>
                  </a:txBody>
                  <a:tcPr/>
                </a:tc>
              </a:tr>
              <a:tr h="370840">
                <a:tc>
                  <a:txBody>
                    <a:bodyPr/>
                    <a:lstStyle/>
                    <a:p>
                      <a:r>
                        <a:rPr lang="en-IN" dirty="0" smtClean="0"/>
                        <a:t>4-8 years</a:t>
                      </a:r>
                      <a:endParaRPr lang="en-IN" dirty="0"/>
                    </a:p>
                  </a:txBody>
                  <a:tcPr/>
                </a:tc>
                <a:tc>
                  <a:txBody>
                    <a:bodyPr/>
                    <a:lstStyle/>
                    <a:p>
                      <a:r>
                        <a:rPr lang="en-IN" dirty="0" smtClean="0"/>
                        <a:t>400 mcg</a:t>
                      </a:r>
                      <a:endParaRPr lang="en-IN" dirty="0"/>
                    </a:p>
                  </a:txBody>
                  <a:tcPr/>
                </a:tc>
                <a:tc>
                  <a:txBody>
                    <a:bodyPr/>
                    <a:lstStyle/>
                    <a:p>
                      <a:r>
                        <a:rPr lang="en-IN" dirty="0" smtClean="0"/>
                        <a:t>400 mcg</a:t>
                      </a:r>
                      <a:endParaRPr lang="en-IN" dirty="0"/>
                    </a:p>
                  </a:txBody>
                  <a:tcPr/>
                </a:tc>
                <a:tc>
                  <a:txBody>
                    <a:bodyPr/>
                    <a:lstStyle/>
                    <a:p>
                      <a:endParaRPr lang="en-IN"/>
                    </a:p>
                  </a:txBody>
                  <a:tcPr/>
                </a:tc>
                <a:tc>
                  <a:txBody>
                    <a:bodyPr/>
                    <a:lstStyle/>
                    <a:p>
                      <a:endParaRPr lang="en-IN"/>
                    </a:p>
                  </a:txBody>
                  <a:tcPr/>
                </a:tc>
              </a:tr>
              <a:tr h="370840">
                <a:tc>
                  <a:txBody>
                    <a:bodyPr/>
                    <a:lstStyle/>
                    <a:p>
                      <a:r>
                        <a:rPr lang="en-IN" dirty="0" smtClean="0"/>
                        <a:t>9-13 years</a:t>
                      </a:r>
                      <a:endParaRPr lang="en-IN" dirty="0"/>
                    </a:p>
                  </a:txBody>
                  <a:tcPr/>
                </a:tc>
                <a:tc>
                  <a:txBody>
                    <a:bodyPr/>
                    <a:lstStyle/>
                    <a:p>
                      <a:r>
                        <a:rPr lang="en-IN" dirty="0" smtClean="0"/>
                        <a:t>600 mcg</a:t>
                      </a:r>
                      <a:endParaRPr lang="en-IN" dirty="0"/>
                    </a:p>
                  </a:txBody>
                  <a:tcPr/>
                </a:tc>
                <a:tc>
                  <a:txBody>
                    <a:bodyPr/>
                    <a:lstStyle/>
                    <a:p>
                      <a:r>
                        <a:rPr lang="en-IN" dirty="0" smtClean="0"/>
                        <a:t>600 mcg</a:t>
                      </a:r>
                      <a:endParaRPr lang="en-IN" dirty="0"/>
                    </a:p>
                  </a:txBody>
                  <a:tcPr/>
                </a:tc>
                <a:tc>
                  <a:txBody>
                    <a:bodyPr/>
                    <a:lstStyle/>
                    <a:p>
                      <a:endParaRPr lang="en-IN"/>
                    </a:p>
                  </a:txBody>
                  <a:tcPr/>
                </a:tc>
                <a:tc>
                  <a:txBody>
                    <a:bodyPr/>
                    <a:lstStyle/>
                    <a:p>
                      <a:endParaRPr lang="en-IN"/>
                    </a:p>
                  </a:txBody>
                  <a:tcPr/>
                </a:tc>
              </a:tr>
              <a:tr h="370840">
                <a:tc>
                  <a:txBody>
                    <a:bodyPr/>
                    <a:lstStyle/>
                    <a:p>
                      <a:r>
                        <a:rPr lang="en-IN" dirty="0" smtClean="0"/>
                        <a:t>14-18 years</a:t>
                      </a:r>
                      <a:endParaRPr lang="en-IN" dirty="0"/>
                    </a:p>
                  </a:txBody>
                  <a:tcPr/>
                </a:tc>
                <a:tc>
                  <a:txBody>
                    <a:bodyPr/>
                    <a:lstStyle/>
                    <a:p>
                      <a:r>
                        <a:rPr lang="en-IN" dirty="0" smtClean="0"/>
                        <a:t>700 mcg</a:t>
                      </a:r>
                      <a:endParaRPr lang="en-IN" dirty="0"/>
                    </a:p>
                  </a:txBody>
                  <a:tcPr/>
                </a:tc>
                <a:tc>
                  <a:txBody>
                    <a:bodyPr/>
                    <a:lstStyle/>
                    <a:p>
                      <a:r>
                        <a:rPr lang="en-IN" dirty="0" smtClean="0"/>
                        <a:t>700 mcg</a:t>
                      </a:r>
                      <a:endParaRPr lang="en-IN" dirty="0"/>
                    </a:p>
                  </a:txBody>
                  <a:tcPr/>
                </a:tc>
                <a:tc>
                  <a:txBody>
                    <a:bodyPr/>
                    <a:lstStyle/>
                    <a:p>
                      <a:r>
                        <a:rPr lang="en-IN" dirty="0" smtClean="0"/>
                        <a:t>750 mcg</a:t>
                      </a:r>
                      <a:endParaRPr lang="en-IN" dirty="0"/>
                    </a:p>
                  </a:txBody>
                  <a:tcPr/>
                </a:tc>
                <a:tc>
                  <a:txBody>
                    <a:bodyPr/>
                    <a:lstStyle/>
                    <a:p>
                      <a:r>
                        <a:rPr lang="en-IN" dirty="0" smtClean="0"/>
                        <a:t>1200 mcg</a:t>
                      </a:r>
                      <a:endParaRPr lang="en-IN" dirty="0"/>
                    </a:p>
                  </a:txBody>
                  <a:tcPr/>
                </a:tc>
              </a:tr>
              <a:tr h="370840">
                <a:tc>
                  <a:txBody>
                    <a:bodyPr/>
                    <a:lstStyle/>
                    <a:p>
                      <a:r>
                        <a:rPr lang="en-IN" dirty="0" smtClean="0"/>
                        <a:t>19-50 years</a:t>
                      </a:r>
                      <a:endParaRPr lang="en-IN" dirty="0"/>
                    </a:p>
                  </a:txBody>
                  <a:tcPr/>
                </a:tc>
                <a:tc>
                  <a:txBody>
                    <a:bodyPr/>
                    <a:lstStyle/>
                    <a:p>
                      <a:r>
                        <a:rPr lang="en-IN" dirty="0" smtClean="0"/>
                        <a:t>700 mcg</a:t>
                      </a:r>
                      <a:endParaRPr lang="en-IN" dirty="0"/>
                    </a:p>
                  </a:txBody>
                  <a:tcPr/>
                </a:tc>
                <a:tc>
                  <a:txBody>
                    <a:bodyPr/>
                    <a:lstStyle/>
                    <a:p>
                      <a:r>
                        <a:rPr lang="en-IN" dirty="0" smtClean="0"/>
                        <a:t>700 mcg</a:t>
                      </a:r>
                      <a:endParaRPr lang="en-IN" dirty="0"/>
                    </a:p>
                  </a:txBody>
                  <a:tcPr/>
                </a:tc>
                <a:tc>
                  <a:txBody>
                    <a:bodyPr/>
                    <a:lstStyle/>
                    <a:p>
                      <a:r>
                        <a:rPr lang="en-IN" dirty="0" smtClean="0"/>
                        <a:t>770 mcg</a:t>
                      </a:r>
                      <a:endParaRPr lang="en-IN" dirty="0"/>
                    </a:p>
                  </a:txBody>
                  <a:tcPr/>
                </a:tc>
                <a:tc>
                  <a:txBody>
                    <a:bodyPr/>
                    <a:lstStyle/>
                    <a:p>
                      <a:r>
                        <a:rPr lang="en-IN" dirty="0" smtClean="0"/>
                        <a:t>1300 mcg</a:t>
                      </a:r>
                      <a:endParaRPr lang="en-IN" dirty="0"/>
                    </a:p>
                  </a:txBody>
                  <a:tcPr/>
                </a:tc>
              </a:tr>
              <a:tr h="370840">
                <a:tc>
                  <a:txBody>
                    <a:bodyPr/>
                    <a:lstStyle/>
                    <a:p>
                      <a:r>
                        <a:rPr lang="en-IN" dirty="0" smtClean="0"/>
                        <a:t>51-</a:t>
                      </a:r>
                      <a:endParaRPr lang="en-IN" dirty="0"/>
                    </a:p>
                  </a:txBody>
                  <a:tcPr/>
                </a:tc>
                <a:tc>
                  <a:txBody>
                    <a:bodyPr/>
                    <a:lstStyle/>
                    <a:p>
                      <a:r>
                        <a:rPr lang="en-IN" dirty="0" smtClean="0"/>
                        <a:t>700 mcg</a:t>
                      </a:r>
                      <a:endParaRPr lang="en-IN" dirty="0"/>
                    </a:p>
                  </a:txBody>
                  <a:tcPr/>
                </a:tc>
                <a:tc>
                  <a:txBody>
                    <a:bodyPr/>
                    <a:lstStyle/>
                    <a:p>
                      <a:r>
                        <a:rPr lang="en-IN" dirty="0" smtClean="0"/>
                        <a:t>700 mcg</a:t>
                      </a:r>
                      <a:endParaRPr lang="en-IN" dirty="0"/>
                    </a:p>
                  </a:txBody>
                  <a:tcPr/>
                </a:tc>
                <a:tc>
                  <a:txBody>
                    <a:bodyPr/>
                    <a:lstStyle/>
                    <a:p>
                      <a:endParaRPr lang="en-IN"/>
                    </a:p>
                  </a:txBody>
                  <a:tcPr/>
                </a:tc>
                <a:tc>
                  <a:txBody>
                    <a:bodyPr/>
                    <a:lstStyle/>
                    <a:p>
                      <a:endParaRPr lang="en-IN"/>
                    </a:p>
                  </a:txBody>
                  <a:tcPr/>
                </a:tc>
              </a:tr>
            </a:tbl>
          </a:graphicData>
        </a:graphic>
      </p:graphicFrame>
    </p:spTree>
    <p:extLst>
      <p:ext uri="{BB962C8B-B14F-4D97-AF65-F5344CB8AC3E}">
        <p14:creationId xmlns:p14="http://schemas.microsoft.com/office/powerpoint/2010/main" xmlns="" val="636642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VITAMIN - C</a:t>
            </a:r>
            <a:endParaRPr lang="en-IN" dirty="0"/>
          </a:p>
        </p:txBody>
      </p:sp>
      <p:sp>
        <p:nvSpPr>
          <p:cNvPr id="3" name="Content Placeholder 2"/>
          <p:cNvSpPr>
            <a:spLocks noGrp="1"/>
          </p:cNvSpPr>
          <p:nvPr>
            <p:ph idx="1"/>
          </p:nvPr>
        </p:nvSpPr>
        <p:spPr/>
        <p:txBody>
          <a:bodyPr/>
          <a:lstStyle/>
          <a:p>
            <a:r>
              <a:rPr lang="en-IN" dirty="0" smtClean="0"/>
              <a:t>It is an essential nutrient that plays an important role in many biological processes</a:t>
            </a:r>
          </a:p>
          <a:p>
            <a:r>
              <a:rPr lang="en-IN" dirty="0" smtClean="0"/>
              <a:t>It was discovered by an Hungarian biochemist  ALBERT in 1928</a:t>
            </a:r>
            <a:endParaRPr lang="en-IN" dirty="0"/>
          </a:p>
        </p:txBody>
      </p:sp>
    </p:spTree>
    <p:extLst>
      <p:ext uri="{BB962C8B-B14F-4D97-AF65-F5344CB8AC3E}">
        <p14:creationId xmlns:p14="http://schemas.microsoft.com/office/powerpoint/2010/main" xmlns="" val="632799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FUNCTIONS</a:t>
            </a:r>
            <a:endParaRPr lang="en-IN" dirty="0"/>
          </a:p>
        </p:txBody>
      </p:sp>
      <p:sp>
        <p:nvSpPr>
          <p:cNvPr id="3" name="Content Placeholder 2"/>
          <p:cNvSpPr>
            <a:spLocks noGrp="1"/>
          </p:cNvSpPr>
          <p:nvPr>
            <p:ph idx="1"/>
          </p:nvPr>
        </p:nvSpPr>
        <p:spPr/>
        <p:txBody>
          <a:bodyPr/>
          <a:lstStyle/>
          <a:p>
            <a:r>
              <a:rPr lang="en-IN" dirty="0" smtClean="0"/>
              <a:t>COLLAGEN SYNTHESIS</a:t>
            </a:r>
          </a:p>
          <a:p>
            <a:r>
              <a:rPr lang="en-IN" dirty="0" smtClean="0"/>
              <a:t>Anti oxidant</a:t>
            </a:r>
          </a:p>
          <a:p>
            <a:r>
              <a:rPr lang="en-IN" dirty="0" smtClean="0"/>
              <a:t>Common cold</a:t>
            </a:r>
          </a:p>
          <a:p>
            <a:r>
              <a:rPr lang="en-IN" dirty="0" smtClean="0"/>
              <a:t>Allergy and Asthma relief</a:t>
            </a:r>
          </a:p>
          <a:p>
            <a:r>
              <a:rPr lang="en-IN" dirty="0" smtClean="0"/>
              <a:t>Immunity</a:t>
            </a:r>
          </a:p>
          <a:p>
            <a:r>
              <a:rPr lang="en-IN" dirty="0" smtClean="0"/>
              <a:t>AMD</a:t>
            </a:r>
          </a:p>
          <a:p>
            <a:r>
              <a:rPr lang="en-IN" dirty="0" smtClean="0"/>
              <a:t>Iron absorption</a:t>
            </a:r>
          </a:p>
          <a:p>
            <a:r>
              <a:rPr lang="en-IN" dirty="0" smtClean="0"/>
              <a:t>Cardiac diseases</a:t>
            </a:r>
          </a:p>
          <a:p>
            <a:r>
              <a:rPr lang="en-IN" dirty="0" smtClean="0"/>
              <a:t>Amino acid synthesis</a:t>
            </a:r>
            <a:endParaRPr lang="en-IN" dirty="0"/>
          </a:p>
        </p:txBody>
      </p:sp>
    </p:spTree>
    <p:extLst>
      <p:ext uri="{BB962C8B-B14F-4D97-AF65-F5344CB8AC3E}">
        <p14:creationId xmlns:p14="http://schemas.microsoft.com/office/powerpoint/2010/main" xmlns="" val="13574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Vitamins  are micronutrients which play a crucial role in </a:t>
            </a:r>
            <a:r>
              <a:rPr lang="en-IN" dirty="0" err="1" smtClean="0"/>
              <a:t>maintaintaining</a:t>
            </a:r>
            <a:r>
              <a:rPr lang="en-IN" dirty="0" smtClean="0"/>
              <a:t> various biological processes in human body</a:t>
            </a:r>
          </a:p>
          <a:p>
            <a:r>
              <a:rPr lang="en-IN" dirty="0" smtClean="0"/>
              <a:t>These are classified broadly into two groups</a:t>
            </a:r>
          </a:p>
          <a:p>
            <a:r>
              <a:rPr lang="en-IN" dirty="0" smtClean="0"/>
              <a:t>Vitamin A is an important member of Fat soluble vitamins </a:t>
            </a:r>
            <a:r>
              <a:rPr lang="en-IN" dirty="0"/>
              <a:t>G</a:t>
            </a:r>
            <a:r>
              <a:rPr lang="en-IN" dirty="0" smtClean="0"/>
              <a:t>roup which plays a vital role in maintaining good vision and aids cellular  growth</a:t>
            </a:r>
            <a:r>
              <a:rPr lang="en-IN" dirty="0">
                <a:solidFill>
                  <a:prstClr val="white"/>
                </a:solidFill>
              </a:rPr>
              <a:t> </a:t>
            </a:r>
            <a:endParaRPr lang="en-IN" dirty="0" smtClean="0">
              <a:solidFill>
                <a:prstClr val="white"/>
              </a:solidFill>
            </a:endParaRPr>
          </a:p>
          <a:p>
            <a:r>
              <a:rPr lang="en-IN" dirty="0" smtClean="0">
                <a:solidFill>
                  <a:prstClr val="white"/>
                </a:solidFill>
              </a:rPr>
              <a:t>Discovered </a:t>
            </a:r>
            <a:r>
              <a:rPr lang="en-IN" dirty="0">
                <a:solidFill>
                  <a:prstClr val="white"/>
                </a:solidFill>
              </a:rPr>
              <a:t>in the year 1913, it was initially termed as the ‘ANTI INFECTIVE VITAMIN</a:t>
            </a:r>
            <a:endParaRPr lang="en-IN" dirty="0" smtClean="0"/>
          </a:p>
          <a:p>
            <a:endParaRPr lang="en-IN" dirty="0"/>
          </a:p>
        </p:txBody>
      </p:sp>
    </p:spTree>
    <p:extLst>
      <p:ext uri="{BB962C8B-B14F-4D97-AF65-F5344CB8AC3E}">
        <p14:creationId xmlns:p14="http://schemas.microsoft.com/office/powerpoint/2010/main" xmlns="" val="364141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DEFICIENCY OF VIT C</a:t>
            </a:r>
            <a:endParaRPr lang="en-IN" dirty="0"/>
          </a:p>
        </p:txBody>
      </p:sp>
      <p:sp>
        <p:nvSpPr>
          <p:cNvPr id="3" name="Content Placeholder 2"/>
          <p:cNvSpPr>
            <a:spLocks noGrp="1"/>
          </p:cNvSpPr>
          <p:nvPr>
            <p:ph idx="1"/>
          </p:nvPr>
        </p:nvSpPr>
        <p:spPr/>
        <p:txBody>
          <a:bodyPr/>
          <a:lstStyle/>
          <a:p>
            <a:r>
              <a:rPr lang="en-IN" dirty="0" smtClean="0"/>
              <a:t>SCURVY</a:t>
            </a:r>
          </a:p>
          <a:p>
            <a:r>
              <a:rPr lang="en-IN" dirty="0"/>
              <a:t> </a:t>
            </a:r>
            <a:endParaRPr lang="en-IN" dirty="0" smtClean="0"/>
          </a:p>
          <a:p>
            <a:r>
              <a:rPr lang="en-IN" dirty="0" smtClean="0"/>
              <a:t>SYMPTOMS</a:t>
            </a:r>
          </a:p>
          <a:p>
            <a:r>
              <a:rPr lang="en-IN" dirty="0" smtClean="0"/>
              <a:t>Weakness ,malaise, </a:t>
            </a:r>
            <a:r>
              <a:rPr lang="en-IN" dirty="0" err="1" smtClean="0"/>
              <a:t>fatique,and</a:t>
            </a:r>
            <a:r>
              <a:rPr lang="en-IN" dirty="0" smtClean="0"/>
              <a:t> gum inflammation</a:t>
            </a:r>
          </a:p>
          <a:p>
            <a:r>
              <a:rPr lang="en-IN" dirty="0" smtClean="0"/>
              <a:t>Poor wound healing, </a:t>
            </a:r>
            <a:r>
              <a:rPr lang="en-IN" dirty="0" err="1" smtClean="0"/>
              <a:t>depression,swollen</a:t>
            </a:r>
            <a:r>
              <a:rPr lang="en-IN" dirty="0" smtClean="0"/>
              <a:t> and bleeding gums .teeth loss</a:t>
            </a:r>
          </a:p>
          <a:p>
            <a:r>
              <a:rPr lang="en-IN" dirty="0" smtClean="0"/>
              <a:t>Prolong </a:t>
            </a:r>
            <a:r>
              <a:rPr lang="en-IN" dirty="0" err="1" smtClean="0"/>
              <a:t>vit</a:t>
            </a:r>
            <a:r>
              <a:rPr lang="en-IN" dirty="0" smtClean="0"/>
              <a:t> c –bone </a:t>
            </a:r>
            <a:r>
              <a:rPr lang="en-IN" dirty="0" err="1" smtClean="0"/>
              <a:t>diseses</a:t>
            </a:r>
            <a:r>
              <a:rPr lang="en-IN" dirty="0" smtClean="0"/>
              <a:t> in children. nervous system related problem ,</a:t>
            </a:r>
            <a:r>
              <a:rPr lang="en-IN" dirty="0" err="1" smtClean="0"/>
              <a:t>edema</a:t>
            </a:r>
            <a:r>
              <a:rPr lang="en-IN" dirty="0" smtClean="0"/>
              <a:t> and shortness of breath</a:t>
            </a:r>
            <a:endParaRPr lang="en-IN" dirty="0"/>
          </a:p>
        </p:txBody>
      </p:sp>
    </p:spTree>
    <p:extLst>
      <p:ext uri="{BB962C8B-B14F-4D97-AF65-F5344CB8AC3E}">
        <p14:creationId xmlns:p14="http://schemas.microsoft.com/office/powerpoint/2010/main" xmlns="" val="2020175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RISK…..</a:t>
            </a:r>
            <a:endParaRPr lang="en-IN" dirty="0"/>
          </a:p>
        </p:txBody>
      </p:sp>
      <p:sp>
        <p:nvSpPr>
          <p:cNvPr id="3" name="Content Placeholder 2"/>
          <p:cNvSpPr>
            <a:spLocks noGrp="1"/>
          </p:cNvSpPr>
          <p:nvPr>
            <p:ph idx="1"/>
          </p:nvPr>
        </p:nvSpPr>
        <p:spPr/>
        <p:txBody>
          <a:bodyPr/>
          <a:lstStyle/>
          <a:p>
            <a:r>
              <a:rPr lang="en-IN" dirty="0" smtClean="0"/>
              <a:t>Smokers or passive smokers</a:t>
            </a:r>
          </a:p>
          <a:p>
            <a:r>
              <a:rPr lang="en-IN" dirty="0" smtClean="0"/>
              <a:t>Individuals consuming limited food variety</a:t>
            </a:r>
          </a:p>
          <a:p>
            <a:r>
              <a:rPr lang="en-IN" dirty="0" smtClean="0"/>
              <a:t>Infant who feed on evaporated or boiled milk</a:t>
            </a:r>
          </a:p>
          <a:p>
            <a:r>
              <a:rPr lang="en-IN" dirty="0" smtClean="0"/>
              <a:t>Individuals with certain medical conditions</a:t>
            </a:r>
            <a:endParaRPr lang="en-IN" dirty="0"/>
          </a:p>
        </p:txBody>
      </p:sp>
    </p:spTree>
    <p:extLst>
      <p:ext uri="{BB962C8B-B14F-4D97-AF65-F5344CB8AC3E}">
        <p14:creationId xmlns:p14="http://schemas.microsoft.com/office/powerpoint/2010/main" xmlns="" val="2509477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SOURCES</a:t>
            </a:r>
            <a:endParaRPr lang="en-IN" dirty="0"/>
          </a:p>
        </p:txBody>
      </p:sp>
      <p:sp>
        <p:nvSpPr>
          <p:cNvPr id="3" name="Content Placeholder 2"/>
          <p:cNvSpPr>
            <a:spLocks noGrp="1"/>
          </p:cNvSpPr>
          <p:nvPr>
            <p:ph idx="1"/>
          </p:nvPr>
        </p:nvSpPr>
        <p:spPr/>
        <p:txBody>
          <a:bodyPr/>
          <a:lstStyle/>
          <a:p>
            <a:r>
              <a:rPr lang="en-IN" dirty="0" smtClean="0"/>
              <a:t>Fruits</a:t>
            </a:r>
          </a:p>
          <a:p>
            <a:r>
              <a:rPr lang="en-IN" dirty="0" smtClean="0"/>
              <a:t>Vegetables</a:t>
            </a:r>
          </a:p>
          <a:p>
            <a:r>
              <a:rPr lang="en-IN" dirty="0" smtClean="0"/>
              <a:t>Animal sources</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64698" y="1769423"/>
            <a:ext cx="5236108" cy="2346861"/>
          </a:xfrm>
          <a:prstGeom prst="rect">
            <a:avLst/>
          </a:prstGeom>
        </p:spPr>
      </p:pic>
    </p:spTree>
    <p:extLst>
      <p:ext uri="{BB962C8B-B14F-4D97-AF65-F5344CB8AC3E}">
        <p14:creationId xmlns:p14="http://schemas.microsoft.com/office/powerpoint/2010/main" xmlns="" val="4065906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503221" y="1586399"/>
            <a:ext cx="6007535" cy="3364220"/>
          </a:xfrm>
        </p:spPr>
      </p:pic>
    </p:spTree>
    <p:extLst>
      <p:ext uri="{BB962C8B-B14F-4D97-AF65-F5344CB8AC3E}">
        <p14:creationId xmlns:p14="http://schemas.microsoft.com/office/powerpoint/2010/main" xmlns="" val="1609075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VIT C TOXICITY</a:t>
            </a:r>
            <a:endParaRPr lang="en-IN" dirty="0"/>
          </a:p>
        </p:txBody>
      </p:sp>
      <p:sp>
        <p:nvSpPr>
          <p:cNvPr id="3" name="Content Placeholder 2"/>
          <p:cNvSpPr>
            <a:spLocks noGrp="1"/>
          </p:cNvSpPr>
          <p:nvPr>
            <p:ph idx="1"/>
          </p:nvPr>
        </p:nvSpPr>
        <p:spPr/>
        <p:txBody>
          <a:bodyPr/>
          <a:lstStyle/>
          <a:p>
            <a:r>
              <a:rPr lang="en-IN" dirty="0" smtClean="0"/>
              <a:t>Ingestion of high doses of </a:t>
            </a:r>
            <a:r>
              <a:rPr lang="en-IN" dirty="0" err="1" smtClean="0"/>
              <a:t>vit</a:t>
            </a:r>
            <a:r>
              <a:rPr lang="en-IN" dirty="0" smtClean="0"/>
              <a:t> c might cause </a:t>
            </a:r>
            <a:r>
              <a:rPr lang="en-IN" dirty="0" err="1" smtClean="0"/>
              <a:t>diarrhea,and</a:t>
            </a:r>
            <a:r>
              <a:rPr lang="en-IN" dirty="0" smtClean="0"/>
              <a:t> gastro </a:t>
            </a:r>
            <a:r>
              <a:rPr lang="en-IN" dirty="0" err="1" smtClean="0"/>
              <a:t>intestinaldisturbances,nausea,vomiting,insomnia,fatique</a:t>
            </a:r>
            <a:r>
              <a:rPr lang="en-IN" dirty="0" smtClean="0"/>
              <a:t>/</a:t>
            </a:r>
            <a:r>
              <a:rPr lang="en-IN" dirty="0" err="1" smtClean="0"/>
              <a:t>headache,hot</a:t>
            </a:r>
            <a:r>
              <a:rPr lang="en-IN" dirty="0" smtClean="0"/>
              <a:t> flashes and skin rashes</a:t>
            </a:r>
          </a:p>
          <a:p>
            <a:r>
              <a:rPr lang="en-IN" dirty="0" smtClean="0"/>
              <a:t>Erosion of dental enamel</a:t>
            </a:r>
          </a:p>
          <a:p>
            <a:r>
              <a:rPr lang="en-IN" dirty="0" smtClean="0"/>
              <a:t>Normal levels 0.6-2.0 mg/dl</a:t>
            </a:r>
          </a:p>
          <a:p>
            <a:r>
              <a:rPr lang="en-IN" dirty="0" smtClean="0"/>
              <a:t>The tolerable upper intake of </a:t>
            </a:r>
            <a:r>
              <a:rPr lang="en-IN" dirty="0" err="1" smtClean="0"/>
              <a:t>vit</a:t>
            </a:r>
            <a:r>
              <a:rPr lang="en-IN" dirty="0" smtClean="0"/>
              <a:t> c 2000 mg/dl</a:t>
            </a:r>
            <a:endParaRPr lang="en-IN" dirty="0"/>
          </a:p>
        </p:txBody>
      </p:sp>
    </p:spTree>
    <p:extLst>
      <p:ext uri="{BB962C8B-B14F-4D97-AF65-F5344CB8AC3E}">
        <p14:creationId xmlns:p14="http://schemas.microsoft.com/office/powerpoint/2010/main" xmlns="" val="355918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RDA VIT C</a:t>
            </a:r>
            <a:endParaRPr lang="en-IN" dirty="0"/>
          </a:p>
        </p:txBody>
      </p:sp>
      <p:sp>
        <p:nvSpPr>
          <p:cNvPr id="3" name="Content Placeholder 2"/>
          <p:cNvSpPr>
            <a:spLocks noGrp="1"/>
          </p:cNvSpPr>
          <p:nvPr>
            <p:ph idx="1"/>
          </p:nvPr>
        </p:nvSpPr>
        <p:spPr/>
        <p:txBody>
          <a:bodyPr/>
          <a:lstStyle/>
          <a:p>
            <a:r>
              <a:rPr lang="en-IN" dirty="0" smtClean="0"/>
              <a:t>1-8 YEARS    -15-25mg /dl</a:t>
            </a:r>
          </a:p>
          <a:p>
            <a:r>
              <a:rPr lang="en-IN" dirty="0" smtClean="0"/>
              <a:t>9-18 years   -45-75 mg/dl</a:t>
            </a:r>
          </a:p>
          <a:p>
            <a:r>
              <a:rPr lang="en-IN" dirty="0" smtClean="0"/>
              <a:t>Adult male  -90 mg/dl</a:t>
            </a:r>
          </a:p>
          <a:p>
            <a:r>
              <a:rPr lang="en-IN" smtClean="0"/>
              <a:t>Adult female -75 mg/dl</a:t>
            </a:r>
            <a:endParaRPr lang="en-IN" dirty="0"/>
          </a:p>
        </p:txBody>
      </p:sp>
    </p:spTree>
    <p:extLst>
      <p:ext uri="{BB962C8B-B14F-4D97-AF65-F5344CB8AC3E}">
        <p14:creationId xmlns:p14="http://schemas.microsoft.com/office/powerpoint/2010/main" xmlns="" val="2168349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MECHANISM OF ABSORPTION IN THE BODY</a:t>
            </a:r>
            <a:endParaRPr lang="en-IN" dirty="0"/>
          </a:p>
        </p:txBody>
      </p:sp>
      <p:sp>
        <p:nvSpPr>
          <p:cNvPr id="3" name="Content Placeholder 2"/>
          <p:cNvSpPr>
            <a:spLocks noGrp="1"/>
          </p:cNvSpPr>
          <p:nvPr>
            <p:ph idx="1"/>
          </p:nvPr>
        </p:nvSpPr>
        <p:spPr/>
        <p:txBody>
          <a:bodyPr/>
          <a:lstStyle/>
          <a:p>
            <a:r>
              <a:rPr lang="en-IN" sz="3200" dirty="0" smtClean="0"/>
              <a:t>SINCE vitamin A is fat soluble in nature .It cannot be directly absorbed from the diet and hence it is first solubilized to micelles in the intestinal lumen and further absorbed by the duodenal mucosal cells</a:t>
            </a:r>
          </a:p>
          <a:p>
            <a:endParaRPr lang="en-IN" dirty="0"/>
          </a:p>
        </p:txBody>
      </p:sp>
    </p:spTree>
    <p:extLst>
      <p:ext uri="{BB962C8B-B14F-4D97-AF65-F5344CB8AC3E}">
        <p14:creationId xmlns:p14="http://schemas.microsoft.com/office/powerpoint/2010/main" xmlns="" val="1182061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PREVALENCE </a:t>
            </a:r>
            <a:endParaRPr lang="en-IN" dirty="0"/>
          </a:p>
        </p:txBody>
      </p:sp>
      <p:sp>
        <p:nvSpPr>
          <p:cNvPr id="3" name="Content Placeholder 2"/>
          <p:cNvSpPr>
            <a:spLocks noGrp="1"/>
          </p:cNvSpPr>
          <p:nvPr>
            <p:ph idx="1"/>
          </p:nvPr>
        </p:nvSpPr>
        <p:spPr/>
        <p:txBody>
          <a:bodyPr/>
          <a:lstStyle/>
          <a:p>
            <a:r>
              <a:rPr lang="en-IN" dirty="0" smtClean="0"/>
              <a:t>Vitamin A deficiency is the leading cause of preventable blindness in children.</a:t>
            </a:r>
          </a:p>
          <a:p>
            <a:r>
              <a:rPr lang="en-IN" dirty="0" smtClean="0"/>
              <a:t>It also increases risk of pregnancy various diseases  and in some cases death from severe infections.</a:t>
            </a:r>
          </a:p>
          <a:p>
            <a:r>
              <a:rPr lang="en-IN" dirty="0" smtClean="0"/>
              <a:t>In recent study has stated that world wide approximately 4.4 million preschool kids develop visible vision damage due to vitamin A deficiency</a:t>
            </a:r>
          </a:p>
          <a:p>
            <a:pPr marL="0" indent="0">
              <a:buNone/>
            </a:pPr>
            <a:endParaRPr lang="en-IN" dirty="0"/>
          </a:p>
        </p:txBody>
      </p:sp>
    </p:spTree>
    <p:extLst>
      <p:ext uri="{BB962C8B-B14F-4D97-AF65-F5344CB8AC3E}">
        <p14:creationId xmlns:p14="http://schemas.microsoft.com/office/powerpoint/2010/main" xmlns="" val="295907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SOURCES</a:t>
            </a:r>
            <a:endParaRPr lang="en-IN" dirty="0"/>
          </a:p>
        </p:txBody>
      </p:sp>
      <p:sp>
        <p:nvSpPr>
          <p:cNvPr id="3" name="Content Placeholder 2"/>
          <p:cNvSpPr>
            <a:spLocks noGrp="1"/>
          </p:cNvSpPr>
          <p:nvPr>
            <p:ph idx="1"/>
          </p:nvPr>
        </p:nvSpPr>
        <p:spPr/>
        <p:txBody>
          <a:bodyPr/>
          <a:lstStyle/>
          <a:p>
            <a:r>
              <a:rPr lang="en-IN" dirty="0" smtClean="0"/>
              <a:t>Vegetables like sweet </a:t>
            </a:r>
            <a:r>
              <a:rPr lang="en-IN" dirty="0" err="1" smtClean="0"/>
              <a:t>potato,spinach,carrots,tomato,etc</a:t>
            </a:r>
            <a:r>
              <a:rPr lang="en-IN" dirty="0" smtClean="0"/>
              <a:t>.</a:t>
            </a:r>
          </a:p>
          <a:p>
            <a:r>
              <a:rPr lang="en-IN" dirty="0" smtClean="0"/>
              <a:t>Animal sources include </a:t>
            </a:r>
          </a:p>
          <a:p>
            <a:pPr marL="0" indent="0">
              <a:buNone/>
            </a:pPr>
            <a:r>
              <a:rPr lang="en-IN" dirty="0"/>
              <a:t> </a:t>
            </a:r>
            <a:r>
              <a:rPr lang="en-IN" dirty="0" smtClean="0"/>
              <a:t>                                   Hard boiled egg</a:t>
            </a:r>
          </a:p>
          <a:p>
            <a:pPr marL="0" indent="0">
              <a:buNone/>
            </a:pPr>
            <a:r>
              <a:rPr lang="en-IN" dirty="0"/>
              <a:t> </a:t>
            </a:r>
            <a:r>
              <a:rPr lang="en-IN" dirty="0" smtClean="0"/>
              <a:t>                                    Chicken breast</a:t>
            </a:r>
          </a:p>
          <a:p>
            <a:pPr marL="0" indent="0">
              <a:buNone/>
            </a:pPr>
            <a:r>
              <a:rPr lang="en-IN" dirty="0"/>
              <a:t> </a:t>
            </a:r>
            <a:r>
              <a:rPr lang="en-IN" dirty="0" smtClean="0"/>
              <a:t>                                    Salmon</a:t>
            </a:r>
          </a:p>
          <a:p>
            <a:pPr marL="0" indent="0">
              <a:buNone/>
            </a:pPr>
            <a:r>
              <a:rPr lang="en-IN" dirty="0"/>
              <a:t> </a:t>
            </a:r>
            <a:r>
              <a:rPr lang="en-IN" dirty="0" smtClean="0"/>
              <a:t>                                    Tuna</a:t>
            </a:r>
          </a:p>
          <a:p>
            <a:pPr marL="0" indent="0">
              <a:buNone/>
            </a:pPr>
            <a:r>
              <a:rPr lang="en-IN" dirty="0" smtClean="0"/>
              <a:t>                   </a:t>
            </a:r>
            <a:r>
              <a:rPr lang="en-IN" dirty="0" err="1" smtClean="0"/>
              <a:t>Yogurt,pista,mango,dried</a:t>
            </a:r>
            <a:r>
              <a:rPr lang="en-IN" dirty="0" smtClean="0"/>
              <a:t> apricots</a:t>
            </a:r>
          </a:p>
          <a:p>
            <a:pPr marL="0" indent="0">
              <a:buNone/>
            </a:pPr>
            <a:r>
              <a:rPr lang="en-IN" dirty="0" smtClean="0"/>
              <a:t>Fortified ready to eat cereals </a:t>
            </a:r>
            <a:endParaRPr lang="en-IN" dirty="0"/>
          </a:p>
        </p:txBody>
      </p:sp>
    </p:spTree>
    <p:extLst>
      <p:ext uri="{BB962C8B-B14F-4D97-AF65-F5344CB8AC3E}">
        <p14:creationId xmlns:p14="http://schemas.microsoft.com/office/powerpoint/2010/main" xmlns="" val="3440142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100263" y="2321719"/>
            <a:ext cx="6953250" cy="3657600"/>
          </a:xfrm>
        </p:spPr>
      </p:pic>
    </p:spTree>
    <p:extLst>
      <p:ext uri="{BB962C8B-B14F-4D97-AF65-F5344CB8AC3E}">
        <p14:creationId xmlns:p14="http://schemas.microsoft.com/office/powerpoint/2010/main" xmlns="" val="1256344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FUNCTIONS</a:t>
            </a:r>
            <a:endParaRPr lang="en-IN" dirty="0"/>
          </a:p>
        </p:txBody>
      </p:sp>
      <p:sp>
        <p:nvSpPr>
          <p:cNvPr id="3" name="Content Placeholder 2"/>
          <p:cNvSpPr>
            <a:spLocks noGrp="1"/>
          </p:cNvSpPr>
          <p:nvPr>
            <p:ph idx="1"/>
          </p:nvPr>
        </p:nvSpPr>
        <p:spPr/>
        <p:txBody>
          <a:bodyPr/>
          <a:lstStyle/>
          <a:p>
            <a:r>
              <a:rPr lang="en-IN" dirty="0" smtClean="0"/>
              <a:t>Promote growth of strong teeth and bones.</a:t>
            </a:r>
          </a:p>
          <a:p>
            <a:r>
              <a:rPr lang="en-IN" dirty="0" smtClean="0"/>
              <a:t>Normal brain development and functioning of the nervous system</a:t>
            </a:r>
          </a:p>
          <a:p>
            <a:r>
              <a:rPr lang="en-IN" dirty="0" smtClean="0"/>
              <a:t>Maintenance of a healthy skin texture and prevents dry skin</a:t>
            </a:r>
          </a:p>
          <a:p>
            <a:r>
              <a:rPr lang="en-IN" dirty="0" smtClean="0"/>
              <a:t>It is essential for maintaining a good eye sight </a:t>
            </a:r>
          </a:p>
          <a:p>
            <a:r>
              <a:rPr lang="en-IN" dirty="0" smtClean="0"/>
              <a:t>Carotene acts as an anti oxidant and protect cell damage by free radicles</a:t>
            </a:r>
          </a:p>
          <a:p>
            <a:endParaRPr lang="en-IN" dirty="0"/>
          </a:p>
        </p:txBody>
      </p:sp>
    </p:spTree>
    <p:extLst>
      <p:ext uri="{BB962C8B-B14F-4D97-AF65-F5344CB8AC3E}">
        <p14:creationId xmlns:p14="http://schemas.microsoft.com/office/powerpoint/2010/main" xmlns="" val="186756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DEFICIENCY DISORDERS</a:t>
            </a:r>
            <a:br>
              <a:rPr lang="en-IN" dirty="0" smtClean="0"/>
            </a:br>
            <a:endParaRPr lang="en-IN" dirty="0"/>
          </a:p>
        </p:txBody>
      </p:sp>
      <p:sp>
        <p:nvSpPr>
          <p:cNvPr id="3" name="Content Placeholder 2"/>
          <p:cNvSpPr>
            <a:spLocks noGrp="1"/>
          </p:cNvSpPr>
          <p:nvPr>
            <p:ph idx="1"/>
          </p:nvPr>
        </p:nvSpPr>
        <p:spPr/>
        <p:txBody>
          <a:bodyPr/>
          <a:lstStyle/>
          <a:p>
            <a:r>
              <a:rPr lang="en-IN" dirty="0" smtClean="0"/>
              <a:t>XEROPHTHALMIA</a:t>
            </a:r>
          </a:p>
          <a:p>
            <a:r>
              <a:rPr lang="en-IN" dirty="0" smtClean="0"/>
              <a:t>This condition encompasses all the defects which affect the eyes</a:t>
            </a:r>
          </a:p>
          <a:p>
            <a:r>
              <a:rPr lang="en-IN" dirty="0" smtClean="0"/>
              <a:t>1. NIGHT BLINDNESS</a:t>
            </a:r>
          </a:p>
          <a:p>
            <a:r>
              <a:rPr lang="en-IN" dirty="0"/>
              <a:t> </a:t>
            </a:r>
            <a:r>
              <a:rPr lang="en-IN" dirty="0" smtClean="0"/>
              <a:t>             It indicates complete lack of vision at night</a:t>
            </a:r>
          </a:p>
          <a:p>
            <a:r>
              <a:rPr lang="en-IN" dirty="0"/>
              <a:t> </a:t>
            </a:r>
            <a:r>
              <a:rPr lang="en-IN" dirty="0" smtClean="0"/>
              <a:t>             Human retina has specialized photo receptor cells </a:t>
            </a:r>
            <a:r>
              <a:rPr lang="en-IN" dirty="0" err="1" smtClean="0"/>
              <a:t>rods,cones</a:t>
            </a:r>
            <a:r>
              <a:rPr lang="en-IN" dirty="0" smtClean="0"/>
              <a:t>.</a:t>
            </a:r>
          </a:p>
          <a:p>
            <a:r>
              <a:rPr lang="en-IN" dirty="0"/>
              <a:t> </a:t>
            </a:r>
            <a:r>
              <a:rPr lang="en-IN" dirty="0" smtClean="0"/>
              <a:t>             It can be both hereditary and acquired </a:t>
            </a:r>
            <a:endParaRPr lang="en-IN" dirty="0"/>
          </a:p>
        </p:txBody>
      </p:sp>
    </p:spTree>
    <p:extLst>
      <p:ext uri="{BB962C8B-B14F-4D97-AF65-F5344CB8AC3E}">
        <p14:creationId xmlns:p14="http://schemas.microsoft.com/office/powerpoint/2010/main" xmlns="" val="642792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09200" y="3056401"/>
            <a:ext cx="5086350" cy="3258161"/>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50403" y="3491344"/>
            <a:ext cx="4100430" cy="2721195"/>
          </a:xfrm>
          <a:prstGeom prst="rect">
            <a:avLst/>
          </a:prstGeom>
        </p:spPr>
      </p:pic>
    </p:spTree>
    <p:extLst>
      <p:ext uri="{BB962C8B-B14F-4D97-AF65-F5344CB8AC3E}">
        <p14:creationId xmlns:p14="http://schemas.microsoft.com/office/powerpoint/2010/main" xmlns="" val="7667750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176</TotalTime>
  <Words>761</Words>
  <Application>Microsoft Office PowerPoint</Application>
  <PresentationFormat>Custom</PresentationFormat>
  <Paragraphs>139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Ion</vt:lpstr>
      <vt:lpstr>VITAMINS</vt:lpstr>
      <vt:lpstr>Slide 2</vt:lpstr>
      <vt:lpstr>MECHANISM OF ABSORPTION IN THE BODY</vt:lpstr>
      <vt:lpstr>PREVALENCE </vt:lpstr>
      <vt:lpstr>SOURCES</vt:lpstr>
      <vt:lpstr>Slide 6</vt:lpstr>
      <vt:lpstr>FUNCTIONS</vt:lpstr>
      <vt:lpstr>DEFICIENCY DISORDERS </vt:lpstr>
      <vt:lpstr>Slide 9</vt:lpstr>
      <vt:lpstr>2.Conjunctival xerosis</vt:lpstr>
      <vt:lpstr>3.Bitot’s spot</vt:lpstr>
      <vt:lpstr>4.Corneal xerosis </vt:lpstr>
      <vt:lpstr>5.keratomalacia</vt:lpstr>
      <vt:lpstr>6. Corneal scars</vt:lpstr>
      <vt:lpstr>TREATMENT OF DISORDERS</vt:lpstr>
      <vt:lpstr>VITAMIN A TOXICITY</vt:lpstr>
      <vt:lpstr>RDA of Vitamin A</vt:lpstr>
      <vt:lpstr>VITAMIN - C</vt:lpstr>
      <vt:lpstr>FUNCTIONS</vt:lpstr>
      <vt:lpstr>DEFICIENCY OF VIT C</vt:lpstr>
      <vt:lpstr>RISK…..</vt:lpstr>
      <vt:lpstr>SOURCES</vt:lpstr>
      <vt:lpstr> </vt:lpstr>
      <vt:lpstr>VIT C TOXICITY</vt:lpstr>
      <vt:lpstr>RDA VIT 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VITAMINS</dc:title>
  <dc:creator>chandras rakesh</dc:creator>
  <cp:lastModifiedBy>ANNAMMAL COLLEGE OF NURSING</cp:lastModifiedBy>
  <cp:revision>28</cp:revision>
  <dcterms:created xsi:type="dcterms:W3CDTF">2016-07-08T08:29:42Z</dcterms:created>
  <dcterms:modified xsi:type="dcterms:W3CDTF">2016-07-12T09:59:50Z</dcterms:modified>
</cp:coreProperties>
</file>